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1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76" r:id="rId9"/>
    <p:sldId id="277" r:id="rId10"/>
    <p:sldId id="278" r:id="rId11"/>
    <p:sldId id="270" r:id="rId12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608468-4AE3-4188-817F-491E08C68CFC}">
          <p14:sldIdLst>
            <p14:sldId id="256"/>
            <p14:sldId id="257"/>
            <p14:sldId id="259"/>
            <p14:sldId id="260"/>
            <p14:sldId id="261"/>
            <p14:sldId id="262"/>
            <p14:sldId id="263"/>
            <p14:sldId id="276"/>
            <p14:sldId id="277"/>
            <p14:sldId id="278"/>
          </p14:sldIdLst>
        </p14:section>
        <p14:section name="Раздел без заголовка" id="{DDE0755F-F4B8-4A17-8CB7-ACE56DA677DD}">
          <p14:sldIdLst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79405" autoAdjust="0"/>
  </p:normalViewPr>
  <p:slideViewPr>
    <p:cSldViewPr snapToGrid="0">
      <p:cViewPr>
        <p:scale>
          <a:sx n="98" d="100"/>
          <a:sy n="98" d="100"/>
        </p:scale>
        <p:origin x="-828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00456-9179-45EB-BED3-75E821AADF2E}" type="datetimeFigureOut">
              <a:rPr lang="ru-RU" smtClean="0"/>
              <a:t>04.04.2025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77021-BCCC-43C3-9727-ED976558BF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390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77021-BCCC-43C3-9727-ED976558BFC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38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4/4/2025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5413" y="739303"/>
            <a:ext cx="6877454" cy="4105072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</a:t>
            </a:r>
            <a: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АБИТУРИЕНТАМИ</a:t>
            </a:r>
            <a:b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СТУДЕНТАМИ, ПЛАНИРУЮЩИМИ ОБУЧЕНИЕ </a:t>
            </a:r>
            <a: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ЦЕЛЕВОМУ ДОГОВОРУ </a:t>
            </a:r>
            <a:br>
              <a:rPr lang="ru-RU" sz="3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(СПЕЦИАЛИТЕТ, ОРДИНАТУРА</a:t>
            </a:r>
            <a:r>
              <a:rPr lang="ru-RU" sz="3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008" y="1205998"/>
            <a:ext cx="2658185" cy="398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92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7432" y="135960"/>
            <a:ext cx="10277341" cy="679362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Предварительные </a:t>
            </a:r>
            <a:r>
              <a:rPr lang="ru-RU" sz="26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КВОТы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СПЕЦИАЛИТЕТ и ОРДИНАТУРУ</a:t>
            </a:r>
            <a:endParaRPr lang="ru-R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2843" y="817124"/>
            <a:ext cx="11253575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276364"/>
              </p:ext>
            </p:extLst>
          </p:nvPr>
        </p:nvGraphicFramePr>
        <p:xfrm>
          <a:off x="1011677" y="1225684"/>
          <a:ext cx="9260732" cy="397479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254977"/>
                <a:gridCol w="1986448"/>
                <a:gridCol w="4019307"/>
              </a:tblGrid>
              <a:tr h="952271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специальностей</a:t>
                      </a:r>
                      <a:r>
                        <a:rPr lang="ru-RU" sz="2000" baseline="0" dirty="0" smtClean="0"/>
                        <a:t> по целевому направлению </a:t>
                      </a:r>
                      <a:br>
                        <a:rPr lang="ru-RU" sz="2000" baseline="0" dirty="0" smtClean="0"/>
                      </a:br>
                      <a:r>
                        <a:rPr lang="ru-RU" sz="2000" baseline="0" dirty="0" smtClean="0"/>
                        <a:t>по программе ординатура</a:t>
                      </a:r>
                      <a:r>
                        <a:rPr lang="ru-RU" sz="2000" dirty="0" smtClean="0"/>
                        <a:t> </a:t>
                      </a:r>
                      <a:br>
                        <a:rPr lang="ru-RU" sz="2000" dirty="0" smtClean="0"/>
                      </a:br>
                      <a:r>
                        <a:rPr lang="ru-RU" sz="2000" dirty="0" smtClean="0"/>
                        <a:t>в ФГБОУ</a:t>
                      </a:r>
                      <a:r>
                        <a:rPr lang="ru-RU" sz="2000" baseline="0" dirty="0" smtClean="0"/>
                        <a:t> ВО </a:t>
                      </a:r>
                      <a:r>
                        <a:rPr lang="ru-RU" sz="2000" baseline="0" dirty="0" err="1" smtClean="0"/>
                        <a:t>СамГМУ</a:t>
                      </a:r>
                      <a:r>
                        <a:rPr lang="ru-RU" sz="2000" baseline="0" dirty="0" smtClean="0"/>
                        <a:t> Минздрава России 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439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Уровень образования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Код </a:t>
                      </a:r>
                    </a:p>
                    <a:p>
                      <a:pPr algn="ctr"/>
                      <a:r>
                        <a:rPr lang="ru-RU" sz="1800" dirty="0" err="1" smtClean="0"/>
                        <a:t>специаотности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Наименование специальности</a:t>
                      </a:r>
                      <a:endParaRPr lang="ru-RU" sz="1800" dirty="0"/>
                    </a:p>
                  </a:txBody>
                  <a:tcPr/>
                </a:tc>
              </a:tr>
              <a:tr h="3462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Ординатура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31.08.75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Стоматология ортопедическая</a:t>
                      </a:r>
                    </a:p>
                  </a:txBody>
                  <a:tcPr/>
                </a:tc>
              </a:tr>
              <a:tr h="3462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Стоматология детская </a:t>
                      </a:r>
                      <a:endParaRPr lang="ru-RU" sz="1800" b="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62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31.08.42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Неврология </a:t>
                      </a:r>
                    </a:p>
                  </a:txBody>
                  <a:tcPr/>
                </a:tc>
              </a:tr>
              <a:tr h="3462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Педиатрия </a:t>
                      </a:r>
                    </a:p>
                  </a:txBody>
                  <a:tcPr/>
                </a:tc>
              </a:tr>
              <a:tr h="3462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31.08.36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Кардиология </a:t>
                      </a:r>
                    </a:p>
                  </a:txBody>
                  <a:tcPr/>
                </a:tc>
              </a:tr>
              <a:tr h="3462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31.08.01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Акушерство и гинекология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04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485" y="408561"/>
            <a:ext cx="10191311" cy="39237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dirty="0" smtClean="0"/>
          </a:p>
          <a:p>
            <a:pPr marL="0" indent="0" algn="ctr">
              <a:buNone/>
            </a:pPr>
            <a:r>
              <a:rPr lang="ru-RU" sz="2800" b="1" dirty="0" smtClean="0"/>
              <a:t>Прием </a:t>
            </a:r>
            <a:r>
              <a:rPr lang="ru-RU" sz="2800" b="1" dirty="0" smtClean="0"/>
              <a:t>документов на целевое обучение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в </a:t>
            </a:r>
            <a:r>
              <a:rPr lang="ru-RU" sz="2800" b="1" dirty="0"/>
              <a:t>медицинские </a:t>
            </a:r>
            <a:r>
              <a:rPr lang="ru-RU" sz="2800" b="1" dirty="0" smtClean="0"/>
              <a:t>вузы России осуществляется по адресу:</a:t>
            </a:r>
            <a:r>
              <a:rPr lang="ru-RU" sz="2800" dirty="0" smtClean="0"/>
              <a:t>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г. Ульяновск, ул. Кузнецова, д.18а, </a:t>
            </a:r>
            <a:r>
              <a:rPr lang="ru-RU" sz="2800" b="1" dirty="0" err="1" smtClean="0">
                <a:solidFill>
                  <a:schemeClr val="tx1"/>
                </a:solidFill>
              </a:rPr>
              <a:t>каб</a:t>
            </a:r>
            <a:r>
              <a:rPr lang="ru-RU" sz="2800" b="1" dirty="0" smtClean="0">
                <a:solidFill>
                  <a:schemeClr val="tx1"/>
                </a:solidFill>
              </a:rPr>
              <a:t>. 308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Контактный </a:t>
            </a:r>
            <a:r>
              <a:rPr lang="ru-RU" sz="2800" b="1" dirty="0">
                <a:solidFill>
                  <a:schemeClr val="tx1"/>
                </a:solidFill>
              </a:rPr>
              <a:t>телефон: (8422) </a:t>
            </a:r>
            <a:r>
              <a:rPr lang="ru-RU" sz="2800" b="1" dirty="0" smtClean="0">
                <a:solidFill>
                  <a:schemeClr val="tx1"/>
                </a:solidFill>
              </a:rPr>
              <a:t>41-07-83</a:t>
            </a:r>
          </a:p>
          <a:p>
            <a:pPr algn="ctr"/>
            <a:endParaRPr lang="ru-RU" sz="3600" b="1" dirty="0">
              <a:solidFill>
                <a:schemeClr val="tx1"/>
              </a:solidFill>
            </a:endParaRPr>
          </a:p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343" y="3061070"/>
            <a:ext cx="2864389" cy="2825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36024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943" y="349923"/>
            <a:ext cx="11413864" cy="1145391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ЗАКОНОДАТЕЛЬСТВО, </a:t>
            </a:r>
            <a:b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регулирующее целевое обучение</a:t>
            </a:r>
            <a:endParaRPr lang="ru-RU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764254"/>
            <a:ext cx="10482225" cy="423014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1. Федеральный </a:t>
            </a:r>
            <a:r>
              <a:rPr lang="ru-RU" sz="2400" b="1" dirty="0"/>
              <a:t>закон от </a:t>
            </a:r>
            <a:r>
              <a:rPr lang="ru-RU" sz="2800" b="1" dirty="0"/>
              <a:t>29.12.2012 N </a:t>
            </a:r>
            <a:r>
              <a:rPr lang="ru-RU" sz="2800" b="1" dirty="0" smtClean="0"/>
              <a:t>273-ФЗ </a:t>
            </a:r>
            <a:r>
              <a:rPr lang="ru-RU" sz="2400" b="1" dirty="0" smtClean="0"/>
              <a:t>«Об </a:t>
            </a:r>
            <a:r>
              <a:rPr lang="ru-RU" sz="2400" b="1" dirty="0"/>
              <a:t>образовании в Российской </a:t>
            </a:r>
            <a:r>
              <a:rPr lang="ru-RU" sz="2400" b="1" dirty="0" smtClean="0"/>
              <a:t>Федерации» (статья 56);</a:t>
            </a:r>
          </a:p>
          <a:p>
            <a:pPr algn="ctr"/>
            <a:r>
              <a:rPr lang="ru-RU" sz="2400" b="1" dirty="0" smtClean="0"/>
              <a:t>2. Постановление Правительства РФ от </a:t>
            </a:r>
            <a:r>
              <a:rPr lang="ru-RU" sz="2800" b="1" dirty="0" smtClean="0"/>
              <a:t>27.04.2024 N 555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«О целевом обучении по образовательным программам среднего профессионального и высшего образования» </a:t>
            </a:r>
            <a:br>
              <a:rPr lang="ru-RU" sz="2400" b="1" dirty="0" smtClean="0"/>
            </a:br>
            <a:r>
              <a:rPr lang="ru-RU" sz="2400" b="1" dirty="0" smtClean="0"/>
              <a:t>(вместе с «Положением о целевом обучении по образовательным программам среднего профессионального и высшего образования», «Правилами установления квоты приема на целевое обучение по образовательным программам высшего образования за счет бюджетных ассигнований федерального бюджета»).</a:t>
            </a:r>
          </a:p>
        </p:txBody>
      </p:sp>
    </p:spTree>
    <p:extLst>
      <p:ext uri="{BB962C8B-B14F-4D97-AF65-F5344CB8AC3E}">
        <p14:creationId xmlns:p14="http://schemas.microsoft.com/office/powerpoint/2010/main" val="1251768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0085" y="710119"/>
            <a:ext cx="8498537" cy="613074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СТОРОНЫ ЦЕЛЕВОГО ДОГОВОРА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775500" y="1400784"/>
            <a:ext cx="2324548" cy="138132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ЦЕЛЕВОЙ договор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00461" y="2581837"/>
            <a:ext cx="2990627" cy="1624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Министерство здравоохранения Ульяновской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64244" y="2581836"/>
            <a:ext cx="2990627" cy="1624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Гражданин РФ</a:t>
            </a:r>
          </a:p>
        </p:txBody>
      </p:sp>
      <p:sp>
        <p:nvSpPr>
          <p:cNvPr id="12" name="Двойная стрелка влево/вверх 11"/>
          <p:cNvSpPr/>
          <p:nvPr/>
        </p:nvSpPr>
        <p:spPr>
          <a:xfrm>
            <a:off x="4021568" y="2714017"/>
            <a:ext cx="1507865" cy="1357753"/>
          </a:xfrm>
          <a:prstGeom prst="leftUpArrow">
            <a:avLst>
              <a:gd name="adj1" fmla="val 25000"/>
              <a:gd name="adj2" fmla="val 2445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лево/вверх 12"/>
          <p:cNvSpPr/>
          <p:nvPr/>
        </p:nvSpPr>
        <p:spPr>
          <a:xfrm flipH="1">
            <a:off x="6302759" y="2714017"/>
            <a:ext cx="1538344" cy="1357753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22009" y="4071771"/>
            <a:ext cx="2831530" cy="16967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Государственное учреждение здравоохранения Ульяновской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Двойная стрелка вверх/вниз 5"/>
          <p:cNvSpPr/>
          <p:nvPr/>
        </p:nvSpPr>
        <p:spPr>
          <a:xfrm>
            <a:off x="5688290" y="2782112"/>
            <a:ext cx="467591" cy="128965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336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0115" y="79760"/>
            <a:ext cx="11413864" cy="1145391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ОФИЦИАЛЬНЫЙ САЙТ</a:t>
            </a: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53" y="1223412"/>
            <a:ext cx="9027268" cy="49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1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4638" y="350196"/>
            <a:ext cx="7973313" cy="150778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СРОКИ ПОДАЧИ ДОКУМЕНТОВ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8953" y="1974715"/>
            <a:ext cx="10314609" cy="4387448"/>
          </a:xfrm>
        </p:spPr>
        <p:txBody>
          <a:bodyPr/>
          <a:lstStyle/>
          <a:p>
            <a:pPr indent="450215" algn="just" fontAlgn="base"/>
            <a:r>
              <a:rPr lang="ru-RU" sz="2400" b="1" dirty="0" smtClean="0">
                <a:latin typeface="inherit"/>
              </a:rPr>
              <a:t>по программам </a:t>
            </a:r>
            <a:r>
              <a:rPr lang="ru-RU" sz="2400" b="1" dirty="0" err="1" smtClean="0">
                <a:latin typeface="inherit"/>
              </a:rPr>
              <a:t>специалитета</a:t>
            </a:r>
            <a:r>
              <a:rPr lang="ru-RU" sz="2400" b="1" dirty="0" smtClean="0">
                <a:latin typeface="inherit"/>
              </a:rPr>
              <a:t> и ординатуры </a:t>
            </a:r>
          </a:p>
          <a:p>
            <a:pPr indent="450215" algn="just" fontAlgn="base"/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 с 01 февраля 2025 </a:t>
            </a:r>
            <a:r>
              <a:rPr lang="ru-RU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года по </a:t>
            </a:r>
            <a:r>
              <a:rPr lang="ru-RU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</a:rPr>
              <a:t>20-25 июля 2025 года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indent="450215" algn="just" fontAlgn="base"/>
            <a:endParaRPr lang="ru-RU" sz="2800" b="1" dirty="0" smtClean="0">
              <a:solidFill>
                <a:srgbClr val="FF0000"/>
              </a:solidFill>
              <a:latin typeface="inherit"/>
            </a:endParaRP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 граждан принимаются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указанный период в рабочие дни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14:00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ч. до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16:00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25481" y="2573628"/>
            <a:ext cx="373488" cy="18030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327" y="3637115"/>
            <a:ext cx="2437240" cy="243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4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06951" y="582769"/>
            <a:ext cx="8001000" cy="67936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ДОКУМЕНТОВ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7432" y="1474155"/>
            <a:ext cx="9799726" cy="4800185"/>
          </a:xfrm>
        </p:spPr>
        <p:txBody>
          <a:bodyPr>
            <a:normAutofit fontScale="92500"/>
          </a:bodyPr>
          <a:lstStyle/>
          <a:p>
            <a:pPr marL="342900" indent="-342900" algn="just" fontAlgn="base">
              <a:buFont typeface="Wingdings" panose="05000000000000000000" pitchFamily="2" charset="2"/>
              <a:buChar char="v"/>
            </a:pPr>
            <a:r>
              <a:rPr lang="ru-RU" sz="2400" b="1" dirty="0" smtClean="0"/>
              <a:t>копия паспорта поступающего;</a:t>
            </a:r>
            <a:endParaRPr lang="ru-RU" sz="2400" b="1" dirty="0"/>
          </a:p>
          <a:p>
            <a:pPr marL="342900" indent="-342900" algn="just" fontAlgn="base">
              <a:buFont typeface="Wingdings" panose="05000000000000000000" pitchFamily="2" charset="2"/>
              <a:buChar char="v"/>
            </a:pPr>
            <a:r>
              <a:rPr lang="ru-RU" sz="2400" b="1" dirty="0" smtClean="0"/>
              <a:t>справка </a:t>
            </a:r>
            <a:r>
              <a:rPr lang="ru-RU" sz="2400" b="1" dirty="0"/>
              <a:t>из образовательной организации, подтверждающая </a:t>
            </a:r>
            <a:r>
              <a:rPr lang="ru-RU" sz="2400" b="1" dirty="0" smtClean="0"/>
              <a:t>факт </a:t>
            </a:r>
            <a:r>
              <a:rPr lang="ru-RU" sz="2400" b="1" dirty="0"/>
              <a:t>обучения в настоящее время;</a:t>
            </a:r>
          </a:p>
          <a:p>
            <a:pPr marL="342900" indent="-342900" algn="just" fontAlgn="base">
              <a:buFont typeface="Wingdings" panose="05000000000000000000" pitchFamily="2" charset="2"/>
              <a:buChar char="v"/>
            </a:pPr>
            <a:r>
              <a:rPr lang="ru-RU" sz="2400" b="1" dirty="0" smtClean="0"/>
              <a:t>копия ИНН;</a:t>
            </a:r>
            <a:endParaRPr lang="ru-RU" sz="2400" b="1" dirty="0"/>
          </a:p>
          <a:p>
            <a:pPr marL="342900" indent="-342900" algn="just" fontAlgn="base">
              <a:buFont typeface="Wingdings" panose="05000000000000000000" pitchFamily="2" charset="2"/>
              <a:buChar char="v"/>
            </a:pPr>
            <a:r>
              <a:rPr lang="ru-RU" sz="2400" b="1" dirty="0" smtClean="0"/>
              <a:t>копия СНИЛС;</a:t>
            </a:r>
            <a:endParaRPr lang="ru-RU" sz="2400" b="1" dirty="0"/>
          </a:p>
          <a:p>
            <a:pPr marL="342900" indent="-342900" algn="just" fontAlgn="base">
              <a:buFont typeface="Wingdings" panose="05000000000000000000" pitchFamily="2" charset="2"/>
              <a:buChar char="v"/>
            </a:pPr>
            <a:r>
              <a:rPr lang="ru-RU" sz="2400" b="1" dirty="0" smtClean="0"/>
              <a:t>реквизиты </a:t>
            </a:r>
            <a:r>
              <a:rPr lang="ru-RU" sz="2400" b="1" dirty="0"/>
              <a:t>счета в банке, открытого на имя </a:t>
            </a:r>
            <a:r>
              <a:rPr lang="ru-RU" sz="2400" b="1" dirty="0" smtClean="0"/>
              <a:t>поступающего для </a:t>
            </a:r>
            <a:r>
              <a:rPr lang="ru-RU" sz="2400" b="1" dirty="0"/>
              <a:t>перечисления мер социальной поддержки</a:t>
            </a:r>
            <a:r>
              <a:rPr lang="ru-RU" sz="2400" b="1" dirty="0" smtClean="0"/>
              <a:t>.</a:t>
            </a:r>
          </a:p>
          <a:p>
            <a:pPr algn="just" fontAlgn="base"/>
            <a:r>
              <a:rPr lang="ru-RU" sz="2400" b="1" i="1" dirty="0" smtClean="0"/>
              <a:t>Примечание: документы (копии, реквизиты) на бумаге формата А4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                                </a:t>
            </a:r>
            <a:r>
              <a:rPr lang="ru-RU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Министерстве лично заполняется:</a:t>
            </a: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r>
              <a:rPr lang="ru-RU" sz="2400" b="1" dirty="0" smtClean="0"/>
              <a:t>заявление </a:t>
            </a:r>
            <a:r>
              <a:rPr lang="ru-RU" sz="2400" b="1" dirty="0"/>
              <a:t>на заключение договора о целевом обучении (заполняется абитуриентом);</a:t>
            </a:r>
          </a:p>
          <a:p>
            <a:pPr marL="342900" indent="-342900" algn="just" fontAlgn="base">
              <a:buFont typeface="Wingdings" panose="05000000000000000000" pitchFamily="2" charset="2"/>
              <a:buChar char="Ø"/>
            </a:pPr>
            <a:r>
              <a:rPr lang="ru-RU" sz="2400" b="1" dirty="0" smtClean="0"/>
              <a:t>согласие </a:t>
            </a:r>
            <a:r>
              <a:rPr lang="ru-RU" sz="2400" b="1" dirty="0"/>
              <a:t>на обработку персональных данных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1894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7432" y="582769"/>
            <a:ext cx="10277341" cy="6793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ВНИМАНИЕ!!!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7431" y="1474155"/>
            <a:ext cx="10406131" cy="4888008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/>
              <a:t>между</a:t>
            </a:r>
            <a:r>
              <a:rPr lang="ru-RU" sz="3200" b="1" dirty="0" smtClean="0"/>
              <a:t> </a:t>
            </a:r>
            <a:r>
              <a:rPr lang="ru-RU" sz="3000" b="1" dirty="0"/>
              <a:t>Министерством здравоохранения </a:t>
            </a:r>
            <a:r>
              <a:rPr lang="ru-RU" sz="3000" b="1" dirty="0" smtClean="0"/>
              <a:t/>
            </a:r>
            <a:br>
              <a:rPr lang="ru-RU" sz="3000" b="1" dirty="0" smtClean="0"/>
            </a:br>
            <a:r>
              <a:rPr lang="ru-RU" sz="3000" b="1" dirty="0" smtClean="0"/>
              <a:t>Ульяновской </a:t>
            </a:r>
            <a:r>
              <a:rPr lang="ru-RU" sz="3000" b="1" dirty="0"/>
              <a:t>области </a:t>
            </a:r>
            <a:endParaRPr lang="ru-RU" sz="3000" b="1" dirty="0" smtClean="0"/>
          </a:p>
          <a:p>
            <a:pPr algn="ctr"/>
            <a:r>
              <a:rPr lang="ru-RU" sz="3000" b="1" dirty="0" smtClean="0"/>
              <a:t>и </a:t>
            </a:r>
            <a:r>
              <a:rPr lang="ru-RU" sz="3000" b="1" dirty="0"/>
              <a:t>абитуриентом-</a:t>
            </a:r>
            <a:r>
              <a:rPr lang="ru-RU" sz="3000" b="1" dirty="0" err="1"/>
              <a:t>целевиком</a:t>
            </a:r>
            <a:r>
              <a:rPr lang="ru-RU" sz="3000" b="1" dirty="0"/>
              <a:t> </a:t>
            </a:r>
            <a:endParaRPr lang="ru-RU" sz="3000" b="1" dirty="0" smtClean="0"/>
          </a:p>
          <a:p>
            <a:pPr algn="ctr"/>
            <a:r>
              <a:rPr lang="ru-RU" sz="3000" b="1" dirty="0" smtClean="0"/>
              <a:t>может </a:t>
            </a:r>
            <a:r>
              <a:rPr lang="ru-RU" sz="3000" b="1" dirty="0"/>
              <a:t>быть заключен </a:t>
            </a:r>
            <a:endParaRPr lang="ru-RU" sz="3000" b="1" dirty="0" smtClean="0"/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!!!</a:t>
            </a:r>
            <a:r>
              <a:rPr lang="ru-RU" sz="3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000" b="1" dirty="0" smtClean="0"/>
              <a:t>только</a:t>
            </a:r>
            <a:r>
              <a:rPr lang="ru-RU" sz="3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000" b="1" dirty="0" smtClean="0">
                <a:solidFill>
                  <a:srgbClr val="FF0000"/>
                </a:solidFill>
              </a:rPr>
              <a:t>ОДИН </a:t>
            </a:r>
            <a:r>
              <a:rPr lang="ru-RU" sz="3000" b="1" dirty="0"/>
              <a:t>договор о целевом обучении </a:t>
            </a:r>
            <a:r>
              <a:rPr lang="ru-RU" sz="3000" b="1" dirty="0" smtClean="0"/>
              <a:t> </a:t>
            </a:r>
          </a:p>
          <a:p>
            <a:pPr algn="ctr"/>
            <a:r>
              <a:rPr lang="ru-RU" sz="3000" b="1" dirty="0" smtClean="0"/>
              <a:t>!!! </a:t>
            </a:r>
            <a:r>
              <a:rPr lang="ru-RU" sz="3000" b="1" dirty="0"/>
              <a:t>т</a:t>
            </a:r>
            <a:r>
              <a:rPr lang="ru-RU" sz="3000" b="1" dirty="0" smtClean="0"/>
              <a:t>олько в </a:t>
            </a:r>
            <a:r>
              <a:rPr lang="ru-RU" sz="3000" b="1" dirty="0" smtClean="0">
                <a:solidFill>
                  <a:srgbClr val="FF0000"/>
                </a:solidFill>
              </a:rPr>
              <a:t>ОДНО</a:t>
            </a:r>
            <a:r>
              <a:rPr lang="ru-RU" sz="3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000" b="1" dirty="0"/>
              <a:t>образовательное </a:t>
            </a:r>
            <a:r>
              <a:rPr lang="ru-RU" sz="3000" b="1" dirty="0" smtClean="0"/>
              <a:t>учреждение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!!!</a:t>
            </a:r>
            <a:r>
              <a:rPr lang="ru-RU" sz="3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000" b="1" dirty="0" smtClean="0"/>
              <a:t>только </a:t>
            </a:r>
            <a:r>
              <a:rPr lang="ru-RU" sz="3000" b="1" dirty="0"/>
              <a:t>на </a:t>
            </a:r>
            <a:r>
              <a:rPr lang="ru-RU" sz="3000" b="1" dirty="0" smtClean="0">
                <a:solidFill>
                  <a:srgbClr val="FF0000"/>
                </a:solidFill>
              </a:rPr>
              <a:t>ОДНУ</a:t>
            </a:r>
            <a:r>
              <a:rPr lang="ru-RU" sz="3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000" b="1" dirty="0" smtClean="0"/>
              <a:t>специальность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837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7432" y="135960"/>
            <a:ext cx="10277341" cy="679362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Предварительные </a:t>
            </a:r>
            <a:r>
              <a:rPr lang="ru-RU" sz="2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КВОТы</a:t>
            </a:r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СПЕЦИАЛИТЕТ и ОРДИНАТУРУ</a:t>
            </a:r>
            <a:endParaRPr lang="ru-RU" sz="2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2843" y="817124"/>
            <a:ext cx="1125357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077824"/>
              </p:ext>
            </p:extLst>
          </p:nvPr>
        </p:nvGraphicFramePr>
        <p:xfrm>
          <a:off x="914399" y="1118680"/>
          <a:ext cx="9406648" cy="395889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287691"/>
                <a:gridCol w="2006412"/>
                <a:gridCol w="4112545"/>
              </a:tblGrid>
              <a:tr h="98129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специальностей</a:t>
                      </a:r>
                      <a:r>
                        <a:rPr lang="ru-RU" sz="2000" baseline="0" dirty="0" smtClean="0"/>
                        <a:t> по целевому направлению</a:t>
                      </a:r>
                      <a:br>
                        <a:rPr lang="ru-RU" sz="2000" baseline="0" dirty="0" smtClean="0"/>
                      </a:br>
                      <a:r>
                        <a:rPr lang="ru-RU" sz="2000" baseline="0" dirty="0" smtClean="0"/>
                        <a:t> по программе </a:t>
                      </a:r>
                      <a:r>
                        <a:rPr lang="ru-RU" sz="2000" baseline="0" dirty="0" err="1" smtClean="0"/>
                        <a:t>специалитет</a:t>
                      </a:r>
                      <a:r>
                        <a:rPr lang="ru-RU" sz="2000" dirty="0" smtClean="0"/>
                        <a:t> </a:t>
                      </a:r>
                      <a:br>
                        <a:rPr lang="ru-RU" sz="2000" dirty="0" smtClean="0"/>
                      </a:br>
                      <a:r>
                        <a:rPr lang="ru-RU" sz="2000" dirty="0" smtClean="0"/>
                        <a:t>в ФГБОУ</a:t>
                      </a:r>
                      <a:r>
                        <a:rPr lang="ru-RU" sz="2000" baseline="0" dirty="0" smtClean="0"/>
                        <a:t> ВО </a:t>
                      </a:r>
                      <a:r>
                        <a:rPr lang="ru-RU" sz="2000" baseline="0" dirty="0" err="1" smtClean="0"/>
                        <a:t>СамГМУ</a:t>
                      </a:r>
                      <a:r>
                        <a:rPr lang="ru-RU" sz="2000" baseline="0" dirty="0" smtClean="0"/>
                        <a:t> Минздрава России 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9799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Уровень образования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Код </a:t>
                      </a:r>
                    </a:p>
                    <a:p>
                      <a:pPr algn="ctr"/>
                      <a:r>
                        <a:rPr lang="ru-RU" sz="1800" dirty="0" err="1" smtClean="0"/>
                        <a:t>специаотности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Наименование специальности</a:t>
                      </a:r>
                      <a:endParaRPr lang="ru-RU" sz="1800" dirty="0"/>
                    </a:p>
                  </a:txBody>
                  <a:tcPr/>
                </a:tc>
              </a:tr>
              <a:tr h="443258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Специалитет</a:t>
                      </a:r>
                      <a:r>
                        <a:rPr lang="ru-RU" sz="18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37.05.01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Клиническая</a:t>
                      </a:r>
                      <a:r>
                        <a:rPr lang="ru-RU" sz="1800" baseline="0" dirty="0" smtClean="0"/>
                        <a:t> психология</a:t>
                      </a:r>
                      <a:endParaRPr lang="ru-RU" sz="1800" dirty="0"/>
                    </a:p>
                  </a:txBody>
                  <a:tcPr/>
                </a:tc>
              </a:tr>
              <a:tr h="43164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Специалитет</a:t>
                      </a:r>
                      <a:r>
                        <a:rPr lang="ru-RU" sz="1800" dirty="0" smtClean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31.05.01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Лечебное дело</a:t>
                      </a:r>
                      <a:endParaRPr lang="ru-RU" sz="1800" dirty="0"/>
                    </a:p>
                  </a:txBody>
                  <a:tcPr/>
                </a:tc>
              </a:tr>
              <a:tr h="511939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Специалитет</a:t>
                      </a:r>
                      <a:r>
                        <a:rPr lang="ru-RU" sz="1800" dirty="0" smtClean="0"/>
                        <a:t> 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32.05.01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Медико-профилактическое дело</a:t>
                      </a:r>
                      <a:endParaRPr lang="ru-RU" sz="1800" dirty="0"/>
                    </a:p>
                  </a:txBody>
                  <a:tcPr/>
                </a:tc>
              </a:tr>
              <a:tr h="624457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Специалитет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31.05.03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Стоматология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15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7432" y="135960"/>
            <a:ext cx="10277341" cy="679362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Предварительные </a:t>
            </a:r>
            <a:r>
              <a:rPr lang="ru-RU" sz="26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КВОТы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СПЕЦИАЛИТЕТ и ОРДИНАТУРУ</a:t>
            </a:r>
            <a:endParaRPr lang="ru-R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2843" y="817124"/>
            <a:ext cx="11253575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b="1" u="sng" dirty="0" smtClean="0">
              <a:solidFill>
                <a:srgbClr val="002060"/>
              </a:solidFill>
            </a:endParaRPr>
          </a:p>
          <a:p>
            <a:endParaRPr lang="ru-RU" sz="1600" b="1" u="sng" dirty="0">
              <a:solidFill>
                <a:srgbClr val="002060"/>
              </a:solidFill>
            </a:endParaRP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024368"/>
              </p:ext>
            </p:extLst>
          </p:nvPr>
        </p:nvGraphicFramePr>
        <p:xfrm>
          <a:off x="826851" y="1011676"/>
          <a:ext cx="9688749" cy="502419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317133"/>
                <a:gridCol w="2024380"/>
                <a:gridCol w="4347236"/>
              </a:tblGrid>
              <a:tr h="331727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специальностей</a:t>
                      </a:r>
                      <a:r>
                        <a:rPr lang="ru-RU" sz="2000" baseline="0" dirty="0" smtClean="0"/>
                        <a:t> по целевому направлению </a:t>
                      </a:r>
                      <a:br>
                        <a:rPr lang="ru-RU" sz="2000" baseline="0" dirty="0" smtClean="0"/>
                      </a:br>
                      <a:r>
                        <a:rPr lang="ru-RU" sz="2000" baseline="0" dirty="0" smtClean="0"/>
                        <a:t>по программе ординатура</a:t>
                      </a:r>
                      <a:r>
                        <a:rPr lang="ru-RU" sz="2000" dirty="0" smtClean="0"/>
                        <a:t> </a:t>
                      </a:r>
                      <a:br>
                        <a:rPr lang="ru-RU" sz="2000" dirty="0" smtClean="0"/>
                      </a:br>
                      <a:r>
                        <a:rPr lang="ru-RU" sz="2000" dirty="0" smtClean="0"/>
                        <a:t>в ФГБОУ</a:t>
                      </a:r>
                      <a:r>
                        <a:rPr lang="ru-RU" sz="2000" baseline="0" dirty="0" smtClean="0"/>
                        <a:t> ВО </a:t>
                      </a:r>
                      <a:r>
                        <a:rPr lang="ru-RU" sz="2000" baseline="0" dirty="0" err="1" smtClean="0"/>
                        <a:t>СамГМУ</a:t>
                      </a:r>
                      <a:r>
                        <a:rPr lang="ru-RU" sz="2000" baseline="0" dirty="0" smtClean="0"/>
                        <a:t> Минздрава России 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1795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Уровень образования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Код </a:t>
                      </a:r>
                    </a:p>
                    <a:p>
                      <a:pPr algn="ctr"/>
                      <a:r>
                        <a:rPr lang="ru-RU" sz="1800" dirty="0" err="1" smtClean="0"/>
                        <a:t>специаотности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Наименование специальности</a:t>
                      </a:r>
                      <a:endParaRPr lang="ru-RU" sz="1800" dirty="0"/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Ординатура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dirty="0" smtClean="0">
                          <a:solidFill>
                            <a:schemeClr val="tx1"/>
                          </a:solidFill>
                        </a:rPr>
                        <a:t>31.08.02</a:t>
                      </a:r>
                      <a:endParaRPr lang="ru-RU" sz="1800" b="0" u="non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dirty="0" smtClean="0">
                          <a:solidFill>
                            <a:schemeClr val="tx1"/>
                          </a:solidFill>
                        </a:rPr>
                        <a:t>Анестезиология-реаниматология</a:t>
                      </a:r>
                    </a:p>
                  </a:txBody>
                  <a:tcPr/>
                </a:tc>
              </a:tr>
              <a:tr h="41745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dirty="0" smtClean="0">
                          <a:solidFill>
                            <a:schemeClr val="tx1"/>
                          </a:solidFill>
                        </a:rPr>
                        <a:t>31.08.05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dirty="0" smtClean="0">
                          <a:solidFill>
                            <a:schemeClr val="tx1"/>
                          </a:solidFill>
                        </a:rPr>
                        <a:t>Клиническая лабораторная диагностика</a:t>
                      </a:r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Рентгенология</a:t>
                      </a:r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32.08.12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Эпидемиология</a:t>
                      </a:r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31.08.18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Неонатология</a:t>
                      </a:r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31.08.19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Педиатрия</a:t>
                      </a:r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31.08.67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Хирургия</a:t>
                      </a:r>
                    </a:p>
                  </a:txBody>
                  <a:tcPr/>
                </a:tc>
              </a:tr>
              <a:tr h="33172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Ординатура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31.08.72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Стоматология общей практики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43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3692</TotalTime>
  <Words>225</Words>
  <Application>Microsoft Office PowerPoint</Application>
  <PresentationFormat>Произвольный</PresentationFormat>
  <Paragraphs>182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РАБОТА С АБИТУРИЕНТАМИ  И СТУДЕНТАМИ, ПЛАНИРУЮЩИМИ ОБУЧЕНИЕ  по ЦЕЛЕВОМУ ДОГОВОРУ  (СПЕЦИАЛИТЕТ, ОРДИНАТУРА)</vt:lpstr>
      <vt:lpstr>ЗАКОНОДАТЕЛЬСТВО,  регулирующее целевое обучение</vt:lpstr>
      <vt:lpstr>    СТОРОНЫ ЦЕЛЕВОГО ДОГОВОРА</vt:lpstr>
      <vt:lpstr>ОФИЦИАЛЬНЫЙ САЙТ</vt:lpstr>
      <vt:lpstr>СРОКИ ПОДАЧИ ДОКУМЕНТОВ</vt:lpstr>
      <vt:lpstr>СПИСОК ДОКУМЕНТОВ</vt:lpstr>
      <vt:lpstr>ВНИМАНИЕ!!!</vt:lpstr>
      <vt:lpstr>Предварительные КВОТы на СПЕЦИАЛИТЕТ и ОРДИНАТУРУ</vt:lpstr>
      <vt:lpstr>Предварительные КВОТы на СПЕЦИАЛИТЕТ и ОРДИНАТУРУ</vt:lpstr>
      <vt:lpstr>Предварительные КВОТы на СПЕЦИАЛИТЕТ и ОРДИНАТУРУ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АБИТУРИЕНТАМИ И СТУДЕНТАМИ, ПЛАНИРУЮЩИМИ ОБУЧЕНИЕ по ЦЕЛЕВОМУ НАБОРУ</dc:title>
  <dc:creator>User</dc:creator>
  <cp:lastModifiedBy>Пользователь Windows</cp:lastModifiedBy>
  <cp:revision>57</cp:revision>
  <cp:lastPrinted>2025-04-04T07:08:24Z</cp:lastPrinted>
  <dcterms:created xsi:type="dcterms:W3CDTF">2022-04-19T15:11:44Z</dcterms:created>
  <dcterms:modified xsi:type="dcterms:W3CDTF">2025-04-04T07:45:11Z</dcterms:modified>
</cp:coreProperties>
</file>